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3" r:id="rId2"/>
    <p:sldId id="284" r:id="rId3"/>
    <p:sldId id="287" r:id="rId4"/>
    <p:sldId id="288" r:id="rId5"/>
    <p:sldId id="286" r:id="rId6"/>
    <p:sldId id="289" r:id="rId7"/>
    <p:sldId id="259" r:id="rId8"/>
    <p:sldId id="271" r:id="rId9"/>
    <p:sldId id="263" r:id="rId10"/>
    <p:sldId id="260" r:id="rId11"/>
    <p:sldId id="264" r:id="rId12"/>
    <p:sldId id="265" r:id="rId13"/>
    <p:sldId id="266" r:id="rId14"/>
    <p:sldId id="268" r:id="rId15"/>
    <p:sldId id="269" r:id="rId16"/>
    <p:sldId id="270" r:id="rId17"/>
    <p:sldId id="272" r:id="rId18"/>
    <p:sldId id="292" r:id="rId19"/>
    <p:sldId id="274" r:id="rId20"/>
    <p:sldId id="275" r:id="rId21"/>
    <p:sldId id="276" r:id="rId22"/>
    <p:sldId id="278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ndeep Singh" initials="KS" lastIdx="1" clrIdx="0">
    <p:extLst>
      <p:ext uri="{19B8F6BF-5375-455C-9EA6-DF929625EA0E}">
        <p15:presenceInfo xmlns:p15="http://schemas.microsoft.com/office/powerpoint/2012/main" userId="Karndeep Sing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1472" autoAdjust="0"/>
  </p:normalViewPr>
  <p:slideViewPr>
    <p:cSldViewPr snapToGrid="0">
      <p:cViewPr varScale="1">
        <p:scale>
          <a:sx n="81" d="100"/>
          <a:sy n="81" d="100"/>
        </p:scale>
        <p:origin x="11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72D43-1BF6-4854-8827-F48D6D001782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9997-B8AC-4CC6-8DEF-680EEA5E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clip will constantly meet this metric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9997-B8AC-4CC6-8DEF-680EEA5E1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this point: We can see increased number of </a:t>
            </a:r>
            <a:r>
              <a:rPr lang="en-US" dirty="0" err="1"/>
              <a:t>coefs</a:t>
            </a:r>
            <a:r>
              <a:rPr lang="en-US" dirty="0"/>
              <a:t> does wonders and how sound made by the two different voiced algorithm appears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9997-B8AC-4CC6-8DEF-680EEA5E13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0DC6-93A5-45D0-ABE9-45B62C1BD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CF289-3545-4BFF-8554-E374DEDE6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E0B16-1AB3-49A7-A285-7F0341AC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BBAAC-EBC7-425C-85B6-D970EE6E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B11C-6601-4561-8964-3BD10D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789A-09EC-4524-9F6B-78FE873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F2F6E-DAF8-4CA8-B8AA-B95A2A62A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B6B40-3CB7-41D8-A255-3CA53C96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CAD0-1027-494C-9A52-404C04D9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05C69-8273-469A-8AD1-FB2B3F73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A6C6D-FFF2-4C73-9847-70C0298C8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FD787-E735-4994-A2A8-0A150302F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1412-FF4F-4232-B17F-EF95CDCA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B1322-DC52-46AE-8DFD-FD70A6F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28A9-B9BC-45E8-A73B-070079E3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0E41-9644-43A1-8EAB-42B22CB5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18C1-7D71-4A85-8A11-A61320B8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7BFD1-3404-4AD2-A2C0-71CD1B11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49848-F0D9-46F3-B2CE-F17C3AB2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1FE5F-C796-409F-9598-3D90FACA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ACA9-6DC4-4175-B550-7BCD8AAB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608C-D8E7-434A-BABF-FF732D48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F3414-C464-4902-A396-45B596F5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02F89-D535-4771-BB62-954AD209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23FB-8521-4CE0-8CB7-1BDC9F1A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38E6-2DAB-4841-84DF-9CBBE42B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3070-8E62-456B-97C0-C399BE1B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AA6A9-632B-4807-87C1-B7C9E8064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0203F-F4C7-4EEC-B3F6-DD9D92E2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0FB8A-C6DB-4CB1-9C47-422E1C32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1B45-7389-4C27-9BAE-7C35294E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592B-49F7-4F43-A9E2-1325B5B9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213D-8A04-4F28-8384-7F6D63D3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B8436-C587-4D93-B08C-44688085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BFAD8-0412-4CB3-AA94-030B6FF92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14C4D-FF28-4D00-9735-4343D65ED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262C6-B9D4-4CC8-9FFD-2063B65F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4FA00-AE24-4312-97FA-F67B2C07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DBE41-5E08-45CF-9997-7B912D43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FD52-7CC2-4A71-87AD-C2E0DCB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8906D-94FD-4162-99FC-518FF5F6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60660-983F-4EF1-AFF5-F281D79E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25DF4-4F57-4DEE-BCA0-9D366BB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8F7F-64EC-4CF1-832B-B10DC306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E0F7C-5BB2-447A-B0A3-3736A03C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D0C87-99EF-4712-BCE4-3800582D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1851-E5A6-439D-B110-98D25F5E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F2DF-CCCD-499C-AE0F-431F49E0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8D1AA-68B6-47EA-8876-80109A33F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4E7E9-601C-48E4-A17D-E272040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27736-2823-4405-9F75-849E383A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443E-3FB0-4C79-8434-AE298BA6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1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4A7F-672B-494F-86FD-35EB9A0D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CCD09-950D-4C3B-9202-AEEC5887C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8C1DA-5261-4CF7-A028-5C162AB2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DC5D7-CAC3-44F4-AB5D-ACEA049A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3067-F696-4B59-8E56-C6046AC1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00FDF-5D4C-43D9-9EF6-8BF4C87C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F27FD-31B5-4DD1-AE51-99F23127A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C0178-81AD-4DED-BA41-B5B7FB1AA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982ED-6192-435C-B286-61F630C7C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7CAC-21F2-411F-918E-A6B2409AD26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15C7-85E1-4DAE-B674-A76F4965C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3F40-30C2-4019-92B6-496AA4F23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7.png"/><Relationship Id="rId5" Type="http://schemas.microsoft.com/office/2007/relationships/media" Target="../media/media5.wav"/><Relationship Id="rId10" Type="http://schemas.openxmlformats.org/officeDocument/2006/relationships/image" Target="../media/image10.png"/><Relationship Id="rId4" Type="http://schemas.openxmlformats.org/officeDocument/2006/relationships/audio" Target="../media/media4.wav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7.wav"/><Relationship Id="rId11" Type="http://schemas.openxmlformats.org/officeDocument/2006/relationships/image" Target="../media/image7.png"/><Relationship Id="rId5" Type="http://schemas.microsoft.com/office/2007/relationships/media" Target="../media/media7.wav"/><Relationship Id="rId10" Type="http://schemas.openxmlformats.org/officeDocument/2006/relationships/image" Target="../media/image13.png"/><Relationship Id="rId4" Type="http://schemas.openxmlformats.org/officeDocument/2006/relationships/audio" Target="../media/media4.wav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wav"/><Relationship Id="rId7" Type="http://schemas.openxmlformats.org/officeDocument/2006/relationships/image" Target="../media/image1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image" Target="../media/image7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5" Type="http://schemas.microsoft.com/office/2007/relationships/media" Target="../media/media11.wav"/><Relationship Id="rId15" Type="http://schemas.microsoft.com/office/2007/relationships/media" Target="../media/media16.wav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7.wav"/><Relationship Id="rId7" Type="http://schemas.openxmlformats.org/officeDocument/2006/relationships/image" Target="../media/image16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7.png"/><Relationship Id="rId3" Type="http://schemas.microsoft.com/office/2007/relationships/media" Target="../media/media18.wav"/><Relationship Id="rId7" Type="http://schemas.microsoft.com/office/2007/relationships/media" Target="../media/media7.wav"/><Relationship Id="rId12" Type="http://schemas.openxmlformats.org/officeDocument/2006/relationships/image" Target="../media/image2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9.wav"/><Relationship Id="rId11" Type="http://schemas.openxmlformats.org/officeDocument/2006/relationships/image" Target="../media/image21.png"/><Relationship Id="rId5" Type="http://schemas.microsoft.com/office/2007/relationships/media" Target="../media/media19.wav"/><Relationship Id="rId10" Type="http://schemas.openxmlformats.org/officeDocument/2006/relationships/image" Target="../media/image20.png"/><Relationship Id="rId4" Type="http://schemas.openxmlformats.org/officeDocument/2006/relationships/audio" Target="../media/media18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openxmlformats.org/officeDocument/2006/relationships/image" Target="../media/image7.png"/><Relationship Id="rId3" Type="http://schemas.microsoft.com/office/2007/relationships/media" Target="../media/media20.wav"/><Relationship Id="rId7" Type="http://schemas.microsoft.com/office/2007/relationships/media" Target="../media/media21.wav"/><Relationship Id="rId12" Type="http://schemas.openxmlformats.org/officeDocument/2006/relationships/image" Target="../media/image2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8.wav"/><Relationship Id="rId11" Type="http://schemas.openxmlformats.org/officeDocument/2006/relationships/image" Target="../media/image22.png"/><Relationship Id="rId5" Type="http://schemas.microsoft.com/office/2007/relationships/media" Target="../media/media18.wav"/><Relationship Id="rId10" Type="http://schemas.openxmlformats.org/officeDocument/2006/relationships/image" Target="../media/image23.png"/><Relationship Id="rId4" Type="http://schemas.openxmlformats.org/officeDocument/2006/relationships/audio" Target="../media/media20.wav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sle.illinois.edu/speech_web_lg/coursematerials/ece417/19fall/slides/lec14_lpc10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2A5C-E25E-4330-A37A-02AD97A84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LPC-10 Speech Encoder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3B4BB-F06D-4E61-9989-EC261A268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16, 2020</a:t>
            </a:r>
          </a:p>
          <a:p>
            <a:r>
              <a:rPr lang="en-US" dirty="0"/>
              <a:t>Karndeep Singh Rai-Bhatti</a:t>
            </a:r>
          </a:p>
        </p:txBody>
      </p:sp>
    </p:spTree>
    <p:extLst>
      <p:ext uri="{BB962C8B-B14F-4D97-AF65-F5344CB8AC3E}">
        <p14:creationId xmlns:p14="http://schemas.microsoft.com/office/powerpoint/2010/main" val="148397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40E8E-B65A-42FE-A716-F1F972C0F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8244" y="1226452"/>
            <a:ext cx="3664636" cy="277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960435" cy="4667251"/>
          </a:xfrm>
        </p:spPr>
        <p:txBody>
          <a:bodyPr>
            <a:normAutofit/>
          </a:bodyPr>
          <a:lstStyle/>
          <a:p>
            <a:r>
              <a:rPr lang="en-US" dirty="0"/>
              <a:t>Appears to work a lot better on female voices</a:t>
            </a:r>
          </a:p>
          <a:p>
            <a:r>
              <a:rPr lang="en-US" dirty="0"/>
              <a:t>Cadence of Voice significant factor in clarity</a:t>
            </a:r>
          </a:p>
          <a:p>
            <a:r>
              <a:rPr lang="en-US" dirty="0"/>
              <a:t>Reduced distortion compared to Angry speech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F36C9-1D5B-4155-B503-53A8CC8B3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6879" y="1235190"/>
            <a:ext cx="3664636" cy="2756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DFE85-331A-4597-BFBD-8A9143EA83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878" y="4086536"/>
            <a:ext cx="3664636" cy="2771463"/>
          </a:xfrm>
          <a:prstGeom prst="rect">
            <a:avLst/>
          </a:prstGeom>
        </p:spPr>
      </p:pic>
      <p:pic>
        <p:nvPicPr>
          <p:cNvPr id="19" name="sam_neutral">
            <a:hlinkClick r:id="" action="ppaction://media"/>
            <a:extLst>
              <a:ext uri="{FF2B5EF4-FFF2-40B4-BE49-F238E27FC236}">
                <a16:creationId xmlns:a16="http://schemas.microsoft.com/office/drawing/2014/main" id="{92644028-1307-4479-AA4A-F9004B200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878" y="4086536"/>
            <a:ext cx="609600" cy="609600"/>
          </a:xfrm>
          <a:prstGeom prst="rect">
            <a:avLst/>
          </a:prstGeom>
        </p:spPr>
      </p:pic>
      <p:pic>
        <p:nvPicPr>
          <p:cNvPr id="20" name="josh_neutral">
            <a:hlinkClick r:id="" action="ppaction://media"/>
            <a:extLst>
              <a:ext uri="{FF2B5EF4-FFF2-40B4-BE49-F238E27FC236}">
                <a16:creationId xmlns:a16="http://schemas.microsoft.com/office/drawing/2014/main" id="{5688C290-D843-40D6-AEC8-5F6286C55F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878" y="1235190"/>
            <a:ext cx="609600" cy="609600"/>
          </a:xfrm>
          <a:prstGeom prst="rect">
            <a:avLst/>
          </a:prstGeom>
        </p:spPr>
      </p:pic>
      <p:pic>
        <p:nvPicPr>
          <p:cNvPr id="21" name="jenie_neutral">
            <a:hlinkClick r:id="" action="ppaction://media"/>
            <a:extLst>
              <a:ext uri="{FF2B5EF4-FFF2-40B4-BE49-F238E27FC236}">
                <a16:creationId xmlns:a16="http://schemas.microsoft.com/office/drawing/2014/main" id="{698324D5-D4C4-4B8B-9F49-D9F2A0C2D8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92241" y="1235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5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5930B2-CD47-4682-AC8F-C35C66225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262" y="1241145"/>
            <a:ext cx="3653319" cy="277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Sleepy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0435" cy="4351338"/>
          </a:xfrm>
        </p:spPr>
        <p:txBody>
          <a:bodyPr>
            <a:normAutofit/>
          </a:bodyPr>
          <a:lstStyle/>
          <a:p>
            <a:r>
              <a:rPr lang="en-US" dirty="0"/>
              <a:t>Non-vocal noises handled poorly (high frequency jitter)</a:t>
            </a:r>
          </a:p>
          <a:p>
            <a:pPr lvl="1"/>
            <a:r>
              <a:rPr lang="en-US" dirty="0"/>
              <a:t>Reconstruction is very ‘Breathy’</a:t>
            </a:r>
          </a:p>
          <a:p>
            <a:r>
              <a:rPr lang="en-US" dirty="0"/>
              <a:t>Slow speech significantly easier to understand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5C78C-C134-4798-B5BA-545F88E52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448" y="1282535"/>
            <a:ext cx="3586171" cy="2718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DDB83-FBD6-4888-9E8A-C00D06C86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678" y="4104897"/>
            <a:ext cx="3586172" cy="2691227"/>
          </a:xfrm>
          <a:prstGeom prst="rect">
            <a:avLst/>
          </a:prstGeom>
        </p:spPr>
      </p:pic>
      <p:pic>
        <p:nvPicPr>
          <p:cNvPr id="12" name="jenie_sleepy">
            <a:hlinkClick r:id="" action="ppaction://media"/>
            <a:extLst>
              <a:ext uri="{FF2B5EF4-FFF2-40B4-BE49-F238E27FC236}">
                <a16:creationId xmlns:a16="http://schemas.microsoft.com/office/drawing/2014/main" id="{2B9BD812-CE5D-42AB-B5E6-EF01BC5ED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46448" y="1282535"/>
            <a:ext cx="609600" cy="609600"/>
          </a:xfrm>
          <a:prstGeom prst="rect">
            <a:avLst/>
          </a:prstGeom>
        </p:spPr>
      </p:pic>
      <p:pic>
        <p:nvPicPr>
          <p:cNvPr id="13" name="josh_neutral">
            <a:hlinkClick r:id="" action="ppaction://media"/>
            <a:extLst>
              <a:ext uri="{FF2B5EF4-FFF2-40B4-BE49-F238E27FC236}">
                <a16:creationId xmlns:a16="http://schemas.microsoft.com/office/drawing/2014/main" id="{59BC2746-5DC3-43DA-95DA-6B8D64B014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0678" y="4104897"/>
            <a:ext cx="609600" cy="609600"/>
          </a:xfrm>
          <a:prstGeom prst="rect">
            <a:avLst/>
          </a:prstGeom>
        </p:spPr>
      </p:pic>
      <p:pic>
        <p:nvPicPr>
          <p:cNvPr id="14" name="sam_sleepy">
            <a:hlinkClick r:id="" action="ppaction://media"/>
            <a:extLst>
              <a:ext uri="{FF2B5EF4-FFF2-40B4-BE49-F238E27FC236}">
                <a16:creationId xmlns:a16="http://schemas.microsoft.com/office/drawing/2014/main" id="{35A97433-BDEF-4AFD-A5A6-1F8271A528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0678" y="1237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6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2C62-CD4F-481D-BF36-4AE5104C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LPC?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AC76-59A9-4BBF-95E5-1505215A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Distortion – failed prediction</a:t>
            </a:r>
          </a:p>
          <a:p>
            <a:r>
              <a:rPr lang="en-US" dirty="0"/>
              <a:t>Voiced Determination?  (all prior used zero crossing)</a:t>
            </a:r>
          </a:p>
          <a:p>
            <a:r>
              <a:rPr lang="en-US" dirty="0"/>
              <a:t>Increase number of coefficients?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6D22-513B-43F3-90AF-690C57D2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3281682"/>
            <a:ext cx="4717332" cy="3576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3C54D-9F67-4D16-A846-96D2101D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21" y="3281682"/>
            <a:ext cx="4757016" cy="35763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47203-1577-4C18-9EED-E20357D05CB5}"/>
              </a:ext>
            </a:extLst>
          </p:cNvPr>
          <p:cNvSpPr/>
          <p:nvPr/>
        </p:nvSpPr>
        <p:spPr>
          <a:xfrm>
            <a:off x="3813265" y="5697821"/>
            <a:ext cx="696063" cy="6459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2FDEC-F5C9-4AB9-98DF-EB6F5BC48BAF}"/>
              </a:ext>
            </a:extLst>
          </p:cNvPr>
          <p:cNvSpPr/>
          <p:nvPr/>
        </p:nvSpPr>
        <p:spPr>
          <a:xfrm>
            <a:off x="3798530" y="3976834"/>
            <a:ext cx="696063" cy="6459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3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8CAF-3295-410E-A534-37FA098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 Detection – Energy vs Zero-Crossing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F1A61-C3C1-428A-8061-24660B85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Energy Based Approach</a:t>
            </a:r>
          </a:p>
          <a:p>
            <a:pPr lvl="1"/>
            <a:r>
              <a:rPr lang="en-US" dirty="0"/>
              <a:t>For a speech clip:</a:t>
            </a:r>
          </a:p>
          <a:p>
            <a:pPr lvl="2"/>
            <a:r>
              <a:rPr lang="en-US" dirty="0"/>
              <a:t>Absolute value ()</a:t>
            </a:r>
          </a:p>
          <a:p>
            <a:pPr lvl="2"/>
            <a:r>
              <a:rPr lang="en-US" dirty="0"/>
              <a:t>Summation ()</a:t>
            </a:r>
          </a:p>
          <a:p>
            <a:pPr lvl="2"/>
            <a:r>
              <a:rPr lang="en-US" dirty="0"/>
              <a:t>Normalize to clip length</a:t>
            </a:r>
          </a:p>
          <a:p>
            <a:pPr lvl="1"/>
            <a:r>
              <a:rPr lang="en-US" dirty="0"/>
              <a:t>If energy &gt; energy Threshold</a:t>
            </a:r>
          </a:p>
          <a:p>
            <a:pPr lvl="2"/>
            <a:r>
              <a:rPr lang="en-US" dirty="0"/>
              <a:t>Speech</a:t>
            </a:r>
          </a:p>
          <a:p>
            <a:pPr lvl="1"/>
            <a:r>
              <a:rPr lang="en-US" dirty="0"/>
              <a:t>Else</a:t>
            </a:r>
          </a:p>
          <a:p>
            <a:pPr lvl="2"/>
            <a:r>
              <a:rPr lang="en-US" dirty="0"/>
              <a:t>Noise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Tests Energy or Volume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ADF4C0C-C22F-4C0A-B0EF-80E9D4076A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Zero-Crossing</a:t>
            </a:r>
          </a:p>
          <a:p>
            <a:pPr lvl="1"/>
            <a:r>
              <a:rPr lang="en-US" dirty="0"/>
              <a:t>For a speech clip:</a:t>
            </a:r>
          </a:p>
          <a:p>
            <a:pPr lvl="2"/>
            <a:r>
              <a:rPr lang="en-US" dirty="0"/>
              <a:t>Turn in 1s -1s depending on sign</a:t>
            </a:r>
          </a:p>
          <a:p>
            <a:pPr lvl="2"/>
            <a:r>
              <a:rPr lang="en-US" dirty="0"/>
              <a:t>Take derivative</a:t>
            </a:r>
          </a:p>
          <a:p>
            <a:pPr lvl="2"/>
            <a:r>
              <a:rPr lang="en-US" dirty="0"/>
              <a:t>Count number of flips (zero-crossings)</a:t>
            </a:r>
          </a:p>
          <a:p>
            <a:pPr lvl="2"/>
            <a:r>
              <a:rPr lang="en-US" dirty="0"/>
              <a:t>Normalize to length of clip</a:t>
            </a:r>
          </a:p>
          <a:p>
            <a:pPr lvl="1"/>
            <a:r>
              <a:rPr lang="en-US" dirty="0"/>
              <a:t>If # zero crossings &gt; crossing Threshold</a:t>
            </a:r>
          </a:p>
          <a:p>
            <a:pPr lvl="2"/>
            <a:r>
              <a:rPr lang="en-US" dirty="0"/>
              <a:t>Noise</a:t>
            </a:r>
          </a:p>
          <a:p>
            <a:pPr lvl="1"/>
            <a:r>
              <a:rPr lang="en-US" dirty="0"/>
              <a:t>Else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Test Periodicity</a:t>
            </a:r>
          </a:p>
        </p:txBody>
      </p:sp>
    </p:spTree>
    <p:extLst>
      <p:ext uri="{BB962C8B-B14F-4D97-AF65-F5344CB8AC3E}">
        <p14:creationId xmlns:p14="http://schemas.microsoft.com/office/powerpoint/2010/main" val="35702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8CAF-3295-410E-A534-37FA098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 Detection – </a:t>
            </a:r>
            <a:r>
              <a:rPr lang="en-US" dirty="0" err="1"/>
              <a:t>Jenie</a:t>
            </a:r>
            <a:r>
              <a:rPr lang="en-US" dirty="0"/>
              <a:t>-Sleepy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F1A61-C3C1-428A-8061-24660B85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Energy Based Approach</a:t>
            </a:r>
          </a:p>
          <a:p>
            <a:pPr lvl="1"/>
            <a:r>
              <a:rPr lang="en-US" dirty="0"/>
              <a:t>Better preserve of Pitch</a:t>
            </a:r>
          </a:p>
          <a:p>
            <a:pPr lvl="1"/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ADF4C0C-C22F-4C0A-B0EF-80E9D4076A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Zero-Crossing</a:t>
            </a:r>
          </a:p>
          <a:p>
            <a:pPr lvl="1"/>
            <a:r>
              <a:rPr lang="en-US" dirty="0"/>
              <a:t>Less noise/artifacts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5F477-3A00-41DD-A806-D3EB856D3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58" y="2876550"/>
            <a:ext cx="5324475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A44E2-C1B4-4E18-B0DB-C65CBED20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633" y="2876550"/>
            <a:ext cx="5253842" cy="3983057"/>
          </a:xfrm>
          <a:prstGeom prst="rect">
            <a:avLst/>
          </a:prstGeom>
        </p:spPr>
      </p:pic>
      <p:pic>
        <p:nvPicPr>
          <p:cNvPr id="7" name="jenie_sleepy_energy">
            <a:hlinkClick r:id="" action="ppaction://media"/>
            <a:extLst>
              <a:ext uri="{FF2B5EF4-FFF2-40B4-BE49-F238E27FC236}">
                <a16:creationId xmlns:a16="http://schemas.microsoft.com/office/drawing/2014/main" id="{4158D9CF-34E1-4396-96D3-AB9A148A1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8833" y="2876550"/>
            <a:ext cx="609600" cy="609600"/>
          </a:xfrm>
          <a:prstGeom prst="rect">
            <a:avLst/>
          </a:prstGeom>
        </p:spPr>
      </p:pic>
      <p:pic>
        <p:nvPicPr>
          <p:cNvPr id="11" name="jenie_sleepy">
            <a:hlinkClick r:id="" action="ppaction://media"/>
            <a:extLst>
              <a:ext uri="{FF2B5EF4-FFF2-40B4-BE49-F238E27FC236}">
                <a16:creationId xmlns:a16="http://schemas.microsoft.com/office/drawing/2014/main" id="{257813E6-53E1-46D4-90DF-3A0F1139CA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33308" y="2876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C419-657E-49CE-AEF3-3463EA08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Number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8EA-B062-4855-813F-3D44F565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 10</a:t>
            </a:r>
          </a:p>
          <a:p>
            <a:pPr lvl="1"/>
            <a:r>
              <a:rPr lang="en-US" dirty="0"/>
              <a:t>Used in official Standard</a:t>
            </a:r>
          </a:p>
          <a:p>
            <a:r>
              <a:rPr lang="en-US" dirty="0"/>
              <a:t>Tested on very clear sample</a:t>
            </a:r>
          </a:p>
          <a:p>
            <a:pPr lvl="1"/>
            <a:r>
              <a:rPr lang="en-US" dirty="0"/>
              <a:t>N = 5</a:t>
            </a:r>
          </a:p>
          <a:p>
            <a:pPr lvl="1"/>
            <a:r>
              <a:rPr lang="en-US" dirty="0"/>
              <a:t>N = 20</a:t>
            </a:r>
          </a:p>
          <a:p>
            <a:pPr lvl="1"/>
            <a:r>
              <a:rPr lang="en-US" dirty="0"/>
              <a:t>N = 40</a:t>
            </a:r>
          </a:p>
          <a:p>
            <a:r>
              <a:rPr lang="en-US" dirty="0"/>
              <a:t>Test using both Voicing methods</a:t>
            </a:r>
          </a:p>
        </p:txBody>
      </p:sp>
    </p:spTree>
    <p:extLst>
      <p:ext uri="{BB962C8B-B14F-4D97-AF65-F5344CB8AC3E}">
        <p14:creationId xmlns:p14="http://schemas.microsoft.com/office/powerpoint/2010/main" val="194562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C88E-B83D-43B4-B233-8982B791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Number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8905-A64A-4348-9C2C-A44037A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66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Energy Based Voice</a:t>
            </a:r>
          </a:p>
          <a:p>
            <a:r>
              <a:rPr lang="en-US" dirty="0"/>
              <a:t>N = 5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endParaRPr lang="en-US" dirty="0"/>
          </a:p>
          <a:p>
            <a:r>
              <a:rPr lang="en-US" dirty="0"/>
              <a:t>N = 20</a:t>
            </a:r>
          </a:p>
          <a:p>
            <a:endParaRPr lang="en-US" dirty="0"/>
          </a:p>
          <a:p>
            <a:r>
              <a:rPr lang="en-US" dirty="0"/>
              <a:t>N = 40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012670-A07A-4A71-AECC-DCE5164F473E}"/>
              </a:ext>
            </a:extLst>
          </p:cNvPr>
          <p:cNvSpPr txBox="1">
            <a:spLocks/>
          </p:cNvSpPr>
          <p:nvPr/>
        </p:nvSpPr>
        <p:spPr>
          <a:xfrm>
            <a:off x="6096000" y="14536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Zero Crossing Based Voice</a:t>
            </a:r>
          </a:p>
          <a:p>
            <a:r>
              <a:rPr lang="en-US" dirty="0"/>
              <a:t>N = 5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endParaRPr lang="en-US" dirty="0"/>
          </a:p>
          <a:p>
            <a:r>
              <a:rPr lang="en-US" dirty="0"/>
              <a:t>N = 20</a:t>
            </a:r>
          </a:p>
          <a:p>
            <a:endParaRPr lang="en-US" dirty="0"/>
          </a:p>
          <a:p>
            <a:r>
              <a:rPr lang="en-US" dirty="0"/>
              <a:t>N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B3D86-D823-4F52-980D-04FAF9DCF9C2}"/>
              </a:ext>
            </a:extLst>
          </p:cNvPr>
          <p:cNvSpPr txBox="1"/>
          <p:nvPr/>
        </p:nvSpPr>
        <p:spPr>
          <a:xfrm>
            <a:off x="3467100" y="6277431"/>
            <a:ext cx="455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Significant increase in quality for both!</a:t>
            </a:r>
          </a:p>
        </p:txBody>
      </p:sp>
      <p:pic>
        <p:nvPicPr>
          <p:cNvPr id="15" name="LPC5_energy">
            <a:hlinkClick r:id="" action="ppaction://media"/>
            <a:extLst>
              <a:ext uri="{FF2B5EF4-FFF2-40B4-BE49-F238E27FC236}">
                <a16:creationId xmlns:a16="http://schemas.microsoft.com/office/drawing/2014/main" id="{88D7A0DA-EB32-4492-B148-0E1D953C2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2366116"/>
            <a:ext cx="609600" cy="609600"/>
          </a:xfrm>
          <a:prstGeom prst="rect">
            <a:avLst/>
          </a:prstGeom>
        </p:spPr>
      </p:pic>
      <p:pic>
        <p:nvPicPr>
          <p:cNvPr id="16" name="LPC10_energy">
            <a:hlinkClick r:id="" action="ppaction://media"/>
            <a:extLst>
              <a:ext uri="{FF2B5EF4-FFF2-40B4-BE49-F238E27FC236}">
                <a16:creationId xmlns:a16="http://schemas.microsoft.com/office/drawing/2014/main" id="{C71C8FF4-22A6-4EEA-877C-2FCC846C8F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3426278"/>
            <a:ext cx="609600" cy="609600"/>
          </a:xfrm>
          <a:prstGeom prst="rect">
            <a:avLst/>
          </a:prstGeom>
        </p:spPr>
      </p:pic>
      <p:pic>
        <p:nvPicPr>
          <p:cNvPr id="17" name="LPC20_energy">
            <a:hlinkClick r:id="" action="ppaction://media"/>
            <a:extLst>
              <a:ext uri="{FF2B5EF4-FFF2-40B4-BE49-F238E27FC236}">
                <a16:creationId xmlns:a16="http://schemas.microsoft.com/office/drawing/2014/main" id="{0C628C6A-69A0-41B3-8D49-EF6E12FF19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4486440"/>
            <a:ext cx="609600" cy="609600"/>
          </a:xfrm>
          <a:prstGeom prst="rect">
            <a:avLst/>
          </a:prstGeom>
        </p:spPr>
      </p:pic>
      <p:pic>
        <p:nvPicPr>
          <p:cNvPr id="18" name="LPC40_energy">
            <a:hlinkClick r:id="" action="ppaction://media"/>
            <a:extLst>
              <a:ext uri="{FF2B5EF4-FFF2-40B4-BE49-F238E27FC236}">
                <a16:creationId xmlns:a16="http://schemas.microsoft.com/office/drawing/2014/main" id="{2176AE8F-C28E-41BA-A46F-D5ECA1B70E3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5500203"/>
            <a:ext cx="609600" cy="609600"/>
          </a:xfrm>
          <a:prstGeom prst="rect">
            <a:avLst/>
          </a:prstGeom>
        </p:spPr>
      </p:pic>
      <p:pic>
        <p:nvPicPr>
          <p:cNvPr id="19" name="LPC5_zerocross">
            <a:hlinkClick r:id="" action="ppaction://media"/>
            <a:extLst>
              <a:ext uri="{FF2B5EF4-FFF2-40B4-BE49-F238E27FC236}">
                <a16:creationId xmlns:a16="http://schemas.microsoft.com/office/drawing/2014/main" id="{A5FDF76A-5651-4977-9085-4538015BD7B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2366116"/>
            <a:ext cx="609600" cy="609600"/>
          </a:xfrm>
          <a:prstGeom prst="rect">
            <a:avLst/>
          </a:prstGeom>
        </p:spPr>
      </p:pic>
      <p:pic>
        <p:nvPicPr>
          <p:cNvPr id="20" name="LPC10_zerocross">
            <a:hlinkClick r:id="" action="ppaction://media"/>
            <a:extLst>
              <a:ext uri="{FF2B5EF4-FFF2-40B4-BE49-F238E27FC236}">
                <a16:creationId xmlns:a16="http://schemas.microsoft.com/office/drawing/2014/main" id="{30833B95-6684-4027-B588-63267F149D4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3324534"/>
            <a:ext cx="609600" cy="609600"/>
          </a:xfrm>
          <a:prstGeom prst="rect">
            <a:avLst/>
          </a:prstGeom>
        </p:spPr>
      </p:pic>
      <p:pic>
        <p:nvPicPr>
          <p:cNvPr id="21" name="LPC20_zerocross">
            <a:hlinkClick r:id="" action="ppaction://media"/>
            <a:extLst>
              <a:ext uri="{FF2B5EF4-FFF2-40B4-BE49-F238E27FC236}">
                <a16:creationId xmlns:a16="http://schemas.microsoft.com/office/drawing/2014/main" id="{4EFE8B22-AE19-4222-BAA2-4F1AE69E975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4482396"/>
            <a:ext cx="609600" cy="609600"/>
          </a:xfrm>
          <a:prstGeom prst="rect">
            <a:avLst/>
          </a:prstGeom>
        </p:spPr>
      </p:pic>
      <p:pic>
        <p:nvPicPr>
          <p:cNvPr id="22" name="LPC40_zerocross">
            <a:hlinkClick r:id="" action="ppaction://media"/>
            <a:extLst>
              <a:ext uri="{FF2B5EF4-FFF2-40B4-BE49-F238E27FC236}">
                <a16:creationId xmlns:a16="http://schemas.microsoft.com/office/drawing/2014/main" id="{26FD38FE-BF98-4DA7-B3F7-90F692A7CC6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55002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7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7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7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7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2BEED4-260C-4D00-A349-155DDF8DD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38" y="2736396"/>
            <a:ext cx="5286375" cy="4029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51FBD-4922-4ED2-83F1-1CB34009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Re-visit Sleepy </a:t>
            </a:r>
            <a:r>
              <a:rPr lang="en-US" dirty="0" err="1"/>
              <a:t>Jenie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0167C-FD30-44C3-8763-677777990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842" cy="4351338"/>
          </a:xfrm>
        </p:spPr>
        <p:txBody>
          <a:bodyPr/>
          <a:lstStyle/>
          <a:p>
            <a:r>
              <a:rPr lang="en-US" dirty="0"/>
              <a:t>LPC n = 10</a:t>
            </a:r>
          </a:p>
          <a:p>
            <a:pPr lvl="1"/>
            <a:r>
              <a:rPr lang="en-US" dirty="0"/>
              <a:t>From Before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E49A79-8A4D-485D-8513-9D06DB1A6127}"/>
              </a:ext>
            </a:extLst>
          </p:cNvPr>
          <p:cNvSpPr txBox="1">
            <a:spLocks/>
          </p:cNvSpPr>
          <p:nvPr/>
        </p:nvSpPr>
        <p:spPr>
          <a:xfrm>
            <a:off x="6162675" y="1825625"/>
            <a:ext cx="5253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LPC n = 40</a:t>
            </a:r>
          </a:p>
          <a:p>
            <a:pPr lvl="1"/>
            <a:r>
              <a:rPr lang="en-US" dirty="0"/>
              <a:t>Subjectively better, later portion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E116A-D1B2-4823-BCF2-A13D66E5D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280" y="2745921"/>
            <a:ext cx="5295900" cy="4019550"/>
          </a:xfrm>
          <a:prstGeom prst="rect">
            <a:avLst/>
          </a:prstGeom>
        </p:spPr>
      </p:pic>
      <p:pic>
        <p:nvPicPr>
          <p:cNvPr id="10" name="jenie_sleepy">
            <a:hlinkClick r:id="" action="ppaction://media"/>
            <a:extLst>
              <a:ext uri="{FF2B5EF4-FFF2-40B4-BE49-F238E27FC236}">
                <a16:creationId xmlns:a16="http://schemas.microsoft.com/office/drawing/2014/main" id="{55159DDF-EEFF-4DC7-A881-D9B62F863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5351" y="2747211"/>
            <a:ext cx="609600" cy="609600"/>
          </a:xfrm>
          <a:prstGeom prst="rect">
            <a:avLst/>
          </a:prstGeom>
        </p:spPr>
      </p:pic>
      <p:pic>
        <p:nvPicPr>
          <p:cNvPr id="11" name="jenie_sleepy_LPC40">
            <a:hlinkClick r:id="" action="ppaction://media"/>
            <a:extLst>
              <a:ext uri="{FF2B5EF4-FFF2-40B4-BE49-F238E27FC236}">
                <a16:creationId xmlns:a16="http://schemas.microsoft.com/office/drawing/2014/main" id="{D28A6E52-00F9-421C-BE44-5061DE2B2D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1251" y="27459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14E-6F6A-4E6A-A146-3B973AAA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Improvements to LPC-10:</a:t>
            </a:r>
            <a:br>
              <a:rPr lang="en-US" dirty="0"/>
            </a:br>
            <a:r>
              <a:rPr lang="en-US" dirty="0"/>
              <a:t>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24593-D6CC-4461-83BE-EEAC8399D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4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347-8DB2-4952-BE15-44606508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A5A9-A431-4B78-A85D-0AA1000E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6979" cy="4351338"/>
          </a:xfrm>
        </p:spPr>
        <p:txBody>
          <a:bodyPr/>
          <a:lstStyle/>
          <a:p>
            <a:r>
              <a:rPr lang="en-US" dirty="0"/>
              <a:t>Pitch calculated on a window to window (200 samples)</a:t>
            </a:r>
          </a:p>
          <a:p>
            <a:r>
              <a:rPr lang="en-US" dirty="0"/>
              <a:t>Idea: Linearly interpolate period from prior window</a:t>
            </a:r>
          </a:p>
          <a:p>
            <a:r>
              <a:rPr lang="en-US" dirty="0"/>
              <a:t>Problem: Signal Period is Large Relative to windows</a:t>
            </a:r>
          </a:p>
          <a:p>
            <a:r>
              <a:rPr lang="en-US" dirty="0"/>
              <a:t>Shift correction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2C4EE-F451-4CCC-9CDC-8151EF27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9" y="177994"/>
            <a:ext cx="4377991" cy="32952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5CE54-A40D-4218-AF15-26D064D98847}"/>
              </a:ext>
            </a:extLst>
          </p:cNvPr>
          <p:cNvCxnSpPr/>
          <p:nvPr/>
        </p:nvCxnSpPr>
        <p:spPr>
          <a:xfrm>
            <a:off x="8843211" y="2686077"/>
            <a:ext cx="0" cy="4404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7C15F6-6CAE-4CF5-8738-112A88B318E6}"/>
              </a:ext>
            </a:extLst>
          </p:cNvPr>
          <p:cNvCxnSpPr/>
          <p:nvPr/>
        </p:nvCxnSpPr>
        <p:spPr>
          <a:xfrm>
            <a:off x="10018296" y="2686078"/>
            <a:ext cx="0" cy="4404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0E8465-5E26-41AE-BC3E-AB904C9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95" y="3473256"/>
            <a:ext cx="4377992" cy="32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12A7-1563-4CE0-9710-DA00748B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0929-FBEA-4F11-8C5A-B0989AAD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compression for communication systems</a:t>
            </a:r>
          </a:p>
          <a:p>
            <a:pPr lvl="1"/>
            <a:r>
              <a:rPr lang="en-US" dirty="0"/>
              <a:t>Telephones</a:t>
            </a:r>
          </a:p>
          <a:p>
            <a:pPr lvl="1"/>
            <a:r>
              <a:rPr lang="en-US" dirty="0"/>
              <a:t>Voice over IP</a:t>
            </a:r>
          </a:p>
          <a:p>
            <a:pPr lvl="1"/>
            <a:r>
              <a:rPr lang="en-US" dirty="0"/>
              <a:t>Videoconferencing</a:t>
            </a:r>
          </a:p>
          <a:p>
            <a:r>
              <a:rPr lang="en-US" dirty="0"/>
              <a:t>Maximize audio data compression</a:t>
            </a:r>
          </a:p>
          <a:p>
            <a:pPr lvl="1"/>
            <a:r>
              <a:rPr lang="en-US" dirty="0"/>
              <a:t>Without corrupting the words being spoken</a:t>
            </a:r>
          </a:p>
          <a:p>
            <a:pPr lvl="1"/>
            <a:r>
              <a:rPr lang="en-US" dirty="0"/>
              <a:t>Retaining an intelligible voice</a:t>
            </a:r>
          </a:p>
          <a:p>
            <a:pPr lvl="1"/>
            <a:r>
              <a:rPr lang="en-US" dirty="0"/>
              <a:t>Additional Security - encryption</a:t>
            </a:r>
          </a:p>
          <a:p>
            <a:r>
              <a:rPr lang="en-US" dirty="0"/>
              <a:t>Model that Emulates Human Speech Generation – Physical Model</a:t>
            </a:r>
          </a:p>
          <a:p>
            <a:endParaRPr lang="en-US" dirty="0"/>
          </a:p>
        </p:txBody>
      </p:sp>
      <p:pic>
        <p:nvPicPr>
          <p:cNvPr id="4" name="Picture 3" descr="A person holding a cell phone&#10;&#10;Description automatically generated">
            <a:extLst>
              <a:ext uri="{FF2B5EF4-FFF2-40B4-BE49-F238E27FC236}">
                <a16:creationId xmlns:a16="http://schemas.microsoft.com/office/drawing/2014/main" id="{AE24766B-4E3D-4DBB-9077-8897E402C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28" y="2379896"/>
            <a:ext cx="4320117" cy="24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0421DC-DA4A-493F-81FE-2C48F84FB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5693" y="3595179"/>
            <a:ext cx="4144353" cy="310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A8D31-7F23-4AE2-B7E9-C77C27E3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linear interpolation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5963-A0B2-40AE-8AA7-62C917E3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interpolation – Clearer? </a:t>
            </a:r>
          </a:p>
          <a:p>
            <a:r>
              <a:rPr lang="en-US" dirty="0"/>
              <a:t>Shift correction reduced some artifacts</a:t>
            </a:r>
          </a:p>
          <a:p>
            <a:r>
              <a:rPr lang="en-US" dirty="0"/>
              <a:t>Note: Some past data has the shift correction.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E7EC7-00A5-4027-BA70-5DC05F254D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306" y="3580315"/>
            <a:ext cx="4139388" cy="3121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29131-3848-4307-AB28-42CA71928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3082" y="3580315"/>
            <a:ext cx="4139387" cy="3106398"/>
          </a:xfrm>
          <a:prstGeom prst="rect">
            <a:avLst/>
          </a:prstGeom>
        </p:spPr>
      </p:pic>
      <p:pic>
        <p:nvPicPr>
          <p:cNvPr id="13" name="josh_neutral">
            <a:hlinkClick r:id="" action="ppaction://media"/>
            <a:extLst>
              <a:ext uri="{FF2B5EF4-FFF2-40B4-BE49-F238E27FC236}">
                <a16:creationId xmlns:a16="http://schemas.microsoft.com/office/drawing/2014/main" id="{DA556060-5B55-43C5-9F47-02D1AF4BF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26305" y="3580315"/>
            <a:ext cx="609600" cy="609600"/>
          </a:xfrm>
          <a:prstGeom prst="rect">
            <a:avLst/>
          </a:prstGeom>
        </p:spPr>
      </p:pic>
      <p:pic>
        <p:nvPicPr>
          <p:cNvPr id="16" name="Josh_neutral_WithPitchInterp">
            <a:hlinkClick r:id="" action="ppaction://media"/>
            <a:extLst>
              <a:ext uri="{FF2B5EF4-FFF2-40B4-BE49-F238E27FC236}">
                <a16:creationId xmlns:a16="http://schemas.microsoft.com/office/drawing/2014/main" id="{04A2BC68-520E-4837-B0C6-4AC591018B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65692" y="3595179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C6F0D-CDF1-478E-AD4E-55B52620D4BE}"/>
              </a:ext>
            </a:extLst>
          </p:cNvPr>
          <p:cNvSpPr txBox="1"/>
          <p:nvPr/>
        </p:nvSpPr>
        <p:spPr>
          <a:xfrm>
            <a:off x="9456821" y="1034716"/>
            <a:ext cx="25833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Tried on Sleepy Sam:</a:t>
            </a:r>
          </a:p>
          <a:p>
            <a:r>
              <a:rPr lang="en-US" dirty="0"/>
              <a:t>Without 	       With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Sam_sleepy_WithPitchInterp">
            <a:hlinkClick r:id="" action="ppaction://media"/>
            <a:extLst>
              <a:ext uri="{FF2B5EF4-FFF2-40B4-BE49-F238E27FC236}">
                <a16:creationId xmlns:a16="http://schemas.microsoft.com/office/drawing/2014/main" id="{F9AA20BC-1ED7-4AA9-B848-2D2EFD5D56B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4200" y="1640763"/>
            <a:ext cx="609600" cy="609600"/>
          </a:xfrm>
          <a:prstGeom prst="rect">
            <a:avLst/>
          </a:prstGeom>
        </p:spPr>
      </p:pic>
      <p:pic>
        <p:nvPicPr>
          <p:cNvPr id="19" name="sam_sleepy">
            <a:hlinkClick r:id="" action="ppaction://media"/>
            <a:extLst>
              <a:ext uri="{FF2B5EF4-FFF2-40B4-BE49-F238E27FC236}">
                <a16:creationId xmlns:a16="http://schemas.microsoft.com/office/drawing/2014/main" id="{FFA5D426-0570-487D-AF0D-217E22B3DDD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28269" y="1648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67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AB6119-0AD3-453F-A08A-8276B8DB96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2119" y="230188"/>
            <a:ext cx="4110788" cy="3051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EDE87-A05A-4673-80B1-B1766892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Interpolation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D5FD-70DF-4DB8-96E2-EBA96539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an envelope to signal</a:t>
            </a:r>
          </a:p>
          <a:p>
            <a:r>
              <a:rPr lang="en-US" dirty="0"/>
              <a:t>Linearly Interpreting gains of each bin</a:t>
            </a:r>
          </a:p>
          <a:p>
            <a:r>
              <a:rPr lang="en-US" dirty="0"/>
              <a:t>Reduces 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63448-4F17-40E4-984E-1A0148D50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948" y="3570499"/>
            <a:ext cx="4212845" cy="316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D0AD1-7E60-4F4F-91A5-7C53EBB5C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3250" y="3549494"/>
            <a:ext cx="4212845" cy="3182530"/>
          </a:xfrm>
          <a:prstGeom prst="rect">
            <a:avLst/>
          </a:prstGeom>
        </p:spPr>
      </p:pic>
      <p:pic>
        <p:nvPicPr>
          <p:cNvPr id="6" name="josh_neutral">
            <a:hlinkClick r:id="" action="ppaction://media"/>
            <a:extLst>
              <a:ext uri="{FF2B5EF4-FFF2-40B4-BE49-F238E27FC236}">
                <a16:creationId xmlns:a16="http://schemas.microsoft.com/office/drawing/2014/main" id="{5BE1C902-159E-410E-85A7-B2300621F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19991" y="3570499"/>
            <a:ext cx="609600" cy="609600"/>
          </a:xfrm>
          <a:prstGeom prst="rect">
            <a:avLst/>
          </a:prstGeom>
        </p:spPr>
      </p:pic>
      <p:pic>
        <p:nvPicPr>
          <p:cNvPr id="7" name="Josh_Neutral_WithPitch&amp;GainInterp">
            <a:hlinkClick r:id="" action="ppaction://media"/>
            <a:extLst>
              <a:ext uri="{FF2B5EF4-FFF2-40B4-BE49-F238E27FC236}">
                <a16:creationId xmlns:a16="http://schemas.microsoft.com/office/drawing/2014/main" id="{51D6483C-24C5-4D67-B744-72331A1190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63566" y="3570518"/>
            <a:ext cx="609600" cy="609600"/>
          </a:xfrm>
          <a:prstGeom prst="rect">
            <a:avLst/>
          </a:prstGeom>
        </p:spPr>
      </p:pic>
      <p:pic>
        <p:nvPicPr>
          <p:cNvPr id="8" name="Josh_neutral_WithPitchInterp">
            <a:hlinkClick r:id="" action="ppaction://media"/>
            <a:extLst>
              <a:ext uri="{FF2B5EF4-FFF2-40B4-BE49-F238E27FC236}">
                <a16:creationId xmlns:a16="http://schemas.microsoft.com/office/drawing/2014/main" id="{6C02C6DE-E8BD-4D35-A8A2-D07EC0382A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38450" y="632819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1746B-7AA8-456C-80CD-7B5FF0B2EC10}"/>
              </a:ext>
            </a:extLst>
          </p:cNvPr>
          <p:cNvSpPr txBox="1"/>
          <p:nvPr/>
        </p:nvSpPr>
        <p:spPr>
          <a:xfrm>
            <a:off x="4875922" y="230188"/>
            <a:ext cx="244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 interpolation only:</a:t>
            </a:r>
          </a:p>
          <a:p>
            <a:endParaRPr lang="en-US" dirty="0"/>
          </a:p>
        </p:txBody>
      </p:sp>
      <p:pic>
        <p:nvPicPr>
          <p:cNvPr id="11" name="Josh_Neutral_WithGainInterp">
            <a:hlinkClick r:id="" action="ppaction://media"/>
            <a:extLst>
              <a:ext uri="{FF2B5EF4-FFF2-40B4-BE49-F238E27FC236}">
                <a16:creationId xmlns:a16="http://schemas.microsoft.com/office/drawing/2014/main" id="{42248EC9-06E5-4785-8042-672CBB74D3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44872" y="299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CEF8-1E9D-48D9-9435-F2D48FB9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LPC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7148-3F23-4631-8543-93C64DD37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different filter orders</a:t>
            </a:r>
          </a:p>
          <a:p>
            <a:r>
              <a:rPr lang="en-US" dirty="0"/>
              <a:t>Has shift correction implemented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may be a significant delay </a:t>
            </a:r>
            <a:r>
              <a:rPr lang="en-US"/>
              <a:t>in speech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1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F55-F820-4E60-91D0-EFF70514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21E6-CAC0-49D8-AE7A-7352ABE4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Spanias</a:t>
            </a:r>
            <a:r>
              <a:rPr lang="en-US" dirty="0"/>
              <a:t>, A. (1994). Speech Coding: A Tutorial Review. 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(10), 1541-1582. https://doi.org/10.1109/5.326413</a:t>
            </a:r>
          </a:p>
          <a:p>
            <a:r>
              <a:rPr lang="en-US" i="1" dirty="0"/>
              <a:t>Kang, G., &amp; Everett, S. (1985). Improvement of the excitation source in the narrow-band linear prediction vocoder. IEEE Trans. </a:t>
            </a:r>
            <a:r>
              <a:rPr lang="en-US" i="1" dirty="0" err="1"/>
              <a:t>Acoust</a:t>
            </a:r>
            <a:r>
              <a:rPr lang="en-US" i="1" dirty="0"/>
              <a:t>. Speech Signal Process., 33, 377-386.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9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3884-8969-4786-971A-325551A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 of Speech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D423-F323-49E7-9A02-2A94159DF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86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Air ~ Speech volume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Gain</a:t>
            </a:r>
          </a:p>
          <a:p>
            <a:r>
              <a:rPr lang="en-US" dirty="0"/>
              <a:t>Vocal Cords ~ Excitation signal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Impulse train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Period = fundamental Frequency of voice</a:t>
            </a:r>
          </a:p>
          <a:p>
            <a:r>
              <a:rPr lang="en-US" dirty="0"/>
              <a:t>Vocal Tract ~ Linear Transformation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Modeled by All Pole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Our Linear Predictor </a:t>
            </a:r>
          </a:p>
          <a:p>
            <a:r>
              <a:rPr lang="en-US" dirty="0"/>
              <a:t>Speech ~ Output signal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Pass excitation through filter with appr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4213-7E5D-41C3-A137-BD2B71F0D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5" t="11381" r="1829" b="4841"/>
          <a:stretch/>
        </p:blipFill>
        <p:spPr>
          <a:xfrm>
            <a:off x="6416842" y="2059178"/>
            <a:ext cx="5775158" cy="42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6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832-ACF9-4C2A-BAFF-8506D77E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Speech as a LTI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C82E-821D-4CEA-9321-A6CD78DE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holds true at small intervals (25ms)</a:t>
            </a:r>
          </a:p>
          <a:p>
            <a:r>
              <a:rPr lang="en-US" dirty="0"/>
              <a:t>Unvoiced is approximated as 4</a:t>
            </a:r>
            <a:r>
              <a:rPr lang="en-US" baseline="30000" dirty="0"/>
              <a:t>th</a:t>
            </a:r>
            <a:r>
              <a:rPr lang="en-US" dirty="0"/>
              <a:t> order all-pole filter</a:t>
            </a:r>
          </a:p>
          <a:p>
            <a:r>
              <a:rPr lang="en-US" dirty="0"/>
              <a:t>Voiced is approximated as 10</a:t>
            </a:r>
            <a:r>
              <a:rPr lang="en-US" baseline="30000" dirty="0"/>
              <a:t>th</a:t>
            </a:r>
            <a:r>
              <a:rPr lang="en-US" dirty="0"/>
              <a:t> order all-pole filter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C3B8E58-3A0A-4245-BA15-A9EFC265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" y="3429000"/>
            <a:ext cx="4574275" cy="34307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2CF89C1-C3DA-4744-A1DA-246A2A98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31" y="3429000"/>
            <a:ext cx="4574275" cy="34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199B-D4B8-459F-9E8D-5606D4A2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LPC-10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2A492-D75A-44CC-A593-DE7A383E0E6B}"/>
              </a:ext>
            </a:extLst>
          </p:cNvPr>
          <p:cNvSpPr/>
          <p:nvPr/>
        </p:nvSpPr>
        <p:spPr>
          <a:xfrm>
            <a:off x="237759" y="185134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Signal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2510C5-FA27-444D-A9AE-CA3902A85DA5}"/>
              </a:ext>
            </a:extLst>
          </p:cNvPr>
          <p:cNvSpPr/>
          <p:nvPr/>
        </p:nvSpPr>
        <p:spPr>
          <a:xfrm>
            <a:off x="1148148" y="2090036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4FE7A2-8FD1-4D98-A9BF-106862E550A8}"/>
              </a:ext>
            </a:extLst>
          </p:cNvPr>
          <p:cNvSpPr/>
          <p:nvPr/>
        </p:nvSpPr>
        <p:spPr>
          <a:xfrm>
            <a:off x="2176607" y="1841017"/>
            <a:ext cx="1720675" cy="9485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Pre-Emphasis Filter</a:t>
            </a:r>
          </a:p>
          <a:p>
            <a:pPr algn="ctr"/>
            <a:r>
              <a:rPr lang="en-US" dirty="0"/>
              <a:t>High pass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21332-C0F2-437C-A773-5E4851A17734}"/>
              </a:ext>
            </a:extLst>
          </p:cNvPr>
          <p:cNvSpPr/>
          <p:nvPr/>
        </p:nvSpPr>
        <p:spPr>
          <a:xfrm>
            <a:off x="4865776" y="1994309"/>
            <a:ext cx="1720675" cy="628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LCP Analysis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3C96EF-4BD4-4FB1-AACD-B6120A7193EC}"/>
              </a:ext>
            </a:extLst>
          </p:cNvPr>
          <p:cNvSpPr/>
          <p:nvPr/>
        </p:nvSpPr>
        <p:spPr>
          <a:xfrm>
            <a:off x="3897282" y="2078381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1223DD-B915-482F-99BC-DB0145181039}"/>
              </a:ext>
            </a:extLst>
          </p:cNvPr>
          <p:cNvSpPr/>
          <p:nvPr/>
        </p:nvSpPr>
        <p:spPr>
          <a:xfrm>
            <a:off x="4294520" y="2925119"/>
            <a:ext cx="57125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28911-9440-4942-BC8D-5061A414AE2E}"/>
              </a:ext>
            </a:extLst>
          </p:cNvPr>
          <p:cNvSpPr/>
          <p:nvPr/>
        </p:nvSpPr>
        <p:spPr>
          <a:xfrm>
            <a:off x="4160554" y="2373862"/>
            <a:ext cx="2189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E23469-14D8-410A-A1DB-8F3C865AFDD2}"/>
              </a:ext>
            </a:extLst>
          </p:cNvPr>
          <p:cNvSpPr/>
          <p:nvPr/>
        </p:nvSpPr>
        <p:spPr>
          <a:xfrm>
            <a:off x="4889371" y="2789552"/>
            <a:ext cx="1720675" cy="683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Gain, Pitch, and Voice Analysis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33771F6-0CE6-4D08-8448-75D8F13333E0}"/>
              </a:ext>
            </a:extLst>
          </p:cNvPr>
          <p:cNvSpPr/>
          <p:nvPr/>
        </p:nvSpPr>
        <p:spPr>
          <a:xfrm>
            <a:off x="6588342" y="2090036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020976A-72D1-46E1-A48A-A5E6E790522F}"/>
              </a:ext>
            </a:extLst>
          </p:cNvPr>
          <p:cNvSpPr/>
          <p:nvPr/>
        </p:nvSpPr>
        <p:spPr>
          <a:xfrm>
            <a:off x="6610046" y="2890203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CDA84B-4C39-4B57-A6A1-2163072B6165}"/>
              </a:ext>
            </a:extLst>
          </p:cNvPr>
          <p:cNvSpPr/>
          <p:nvPr/>
        </p:nvSpPr>
        <p:spPr>
          <a:xfrm>
            <a:off x="7559095" y="1875152"/>
            <a:ext cx="141197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Pole Coefficients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53444-8251-4573-81FB-FDA7BE0EE82A}"/>
              </a:ext>
            </a:extLst>
          </p:cNvPr>
          <p:cNvSpPr/>
          <p:nvPr/>
        </p:nvSpPr>
        <p:spPr>
          <a:xfrm>
            <a:off x="7580799" y="2675319"/>
            <a:ext cx="141197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Gain, Pitch and Voicing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D75B54-C577-4B7A-A7AE-B12D2010BC6F}"/>
              </a:ext>
            </a:extLst>
          </p:cNvPr>
          <p:cNvSpPr/>
          <p:nvPr/>
        </p:nvSpPr>
        <p:spPr>
          <a:xfrm>
            <a:off x="8971437" y="2078381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FC4AC-6C32-44DF-99B6-A069D14587A2}"/>
              </a:ext>
            </a:extLst>
          </p:cNvPr>
          <p:cNvSpPr/>
          <p:nvPr/>
        </p:nvSpPr>
        <p:spPr>
          <a:xfrm>
            <a:off x="8989361" y="2890203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EFFF38-7121-4030-88C8-45567B04A2E6}"/>
              </a:ext>
            </a:extLst>
          </p:cNvPr>
          <p:cNvSpPr/>
          <p:nvPr/>
        </p:nvSpPr>
        <p:spPr>
          <a:xfrm>
            <a:off x="9941824" y="1725261"/>
            <a:ext cx="1720674" cy="1748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Coding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D2CAF-2CD9-4149-B9CF-2A9289568FB5}"/>
              </a:ext>
            </a:extLst>
          </p:cNvPr>
          <p:cNvSpPr txBox="1"/>
          <p:nvPr/>
        </p:nvSpPr>
        <p:spPr>
          <a:xfrm>
            <a:off x="4842440" y="1197891"/>
            <a:ext cx="183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ENCODER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D64F88-AA5C-4139-AF07-EDD14A9AA0B5}"/>
              </a:ext>
            </a:extLst>
          </p:cNvPr>
          <p:cNvSpPr/>
          <p:nvPr/>
        </p:nvSpPr>
        <p:spPr>
          <a:xfrm>
            <a:off x="2598479" y="425386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Pitch, Voicing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93ECED2-1630-4C5B-B2D8-8E7EB3F2BFC0}"/>
              </a:ext>
            </a:extLst>
          </p:cNvPr>
          <p:cNvSpPr/>
          <p:nvPr/>
        </p:nvSpPr>
        <p:spPr>
          <a:xfrm>
            <a:off x="2004474" y="4480401"/>
            <a:ext cx="576836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80526-2363-4BA2-8C18-17B6F7FCD089}"/>
              </a:ext>
            </a:extLst>
          </p:cNvPr>
          <p:cNvSpPr/>
          <p:nvPr/>
        </p:nvSpPr>
        <p:spPr>
          <a:xfrm>
            <a:off x="3967600" y="4235231"/>
            <a:ext cx="1720675" cy="9485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Excitation Generator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CB5D6EC-DEEB-433D-ADC9-58C90BC5EEF8}"/>
              </a:ext>
            </a:extLst>
          </p:cNvPr>
          <p:cNvSpPr/>
          <p:nvPr/>
        </p:nvSpPr>
        <p:spPr>
          <a:xfrm>
            <a:off x="2008851" y="5267229"/>
            <a:ext cx="195874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C98063-D482-49E8-9BDE-58458089C1A9}"/>
              </a:ext>
            </a:extLst>
          </p:cNvPr>
          <p:cNvSpPr/>
          <p:nvPr/>
        </p:nvSpPr>
        <p:spPr>
          <a:xfrm>
            <a:off x="5666225" y="4466794"/>
            <a:ext cx="429775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0285C3-E85C-4C70-92EF-63ABFCDF0096}"/>
              </a:ext>
            </a:extLst>
          </p:cNvPr>
          <p:cNvSpPr/>
          <p:nvPr/>
        </p:nvSpPr>
        <p:spPr>
          <a:xfrm>
            <a:off x="7555645" y="4399787"/>
            <a:ext cx="1203757" cy="1522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Sythesizer</a:t>
            </a:r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259D69-0F92-4717-A662-798E485ECDF8}"/>
              </a:ext>
            </a:extLst>
          </p:cNvPr>
          <p:cNvSpPr/>
          <p:nvPr/>
        </p:nvSpPr>
        <p:spPr>
          <a:xfrm>
            <a:off x="8778654" y="4925946"/>
            <a:ext cx="51850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37716F-9366-492A-9355-DAD40434CDF7}"/>
              </a:ext>
            </a:extLst>
          </p:cNvPr>
          <p:cNvSpPr/>
          <p:nvPr/>
        </p:nvSpPr>
        <p:spPr>
          <a:xfrm>
            <a:off x="5348251" y="5255598"/>
            <a:ext cx="221047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CB0683-87F1-4903-9E97-24A2B9B77D5C}"/>
              </a:ext>
            </a:extLst>
          </p:cNvPr>
          <p:cNvSpPr/>
          <p:nvPr/>
        </p:nvSpPr>
        <p:spPr>
          <a:xfrm>
            <a:off x="9297163" y="4722717"/>
            <a:ext cx="67139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9EFEBD-C5B3-4493-B95B-3AE01D4F117F}"/>
              </a:ext>
            </a:extLst>
          </p:cNvPr>
          <p:cNvSpPr/>
          <p:nvPr/>
        </p:nvSpPr>
        <p:spPr>
          <a:xfrm>
            <a:off x="10397743" y="4735028"/>
            <a:ext cx="172067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Reconstruction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8971F83-CF0B-4A58-BA14-634FF44FF5CB}"/>
              </a:ext>
            </a:extLst>
          </p:cNvPr>
          <p:cNvSpPr/>
          <p:nvPr/>
        </p:nvSpPr>
        <p:spPr>
          <a:xfrm>
            <a:off x="7073535" y="4445530"/>
            <a:ext cx="482110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7372CFD-E09E-4683-B6A5-751CC9CEC230}"/>
              </a:ext>
            </a:extLst>
          </p:cNvPr>
          <p:cNvSpPr/>
          <p:nvPr/>
        </p:nvSpPr>
        <p:spPr>
          <a:xfrm>
            <a:off x="9968555" y="4937601"/>
            <a:ext cx="42918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3AA5EB-B044-4D02-B83A-B7CF46645643}"/>
              </a:ext>
            </a:extLst>
          </p:cNvPr>
          <p:cNvSpPr txBox="1"/>
          <p:nvPr/>
        </p:nvSpPr>
        <p:spPr>
          <a:xfrm>
            <a:off x="4867667" y="3641994"/>
            <a:ext cx="209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DENCODER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A44FC0-E929-4885-AB0C-A2AD555DC1A9}"/>
              </a:ext>
            </a:extLst>
          </p:cNvPr>
          <p:cNvSpPr/>
          <p:nvPr/>
        </p:nvSpPr>
        <p:spPr>
          <a:xfrm>
            <a:off x="287811" y="4305776"/>
            <a:ext cx="1720674" cy="1748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  <a:p>
            <a:pPr algn="ctr"/>
            <a:r>
              <a:rPr lang="en-US" dirty="0"/>
              <a:t>(Gain, Pitch, Voicing, Coefficients)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504DBF4-B03E-45C3-B735-C8DE6FFF8B94}"/>
              </a:ext>
            </a:extLst>
          </p:cNvPr>
          <p:cNvSpPr/>
          <p:nvPr/>
        </p:nvSpPr>
        <p:spPr>
          <a:xfrm>
            <a:off x="3449110" y="4466673"/>
            <a:ext cx="506744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1E3923-18BB-40D1-BC0B-B8C79A3FD634}"/>
              </a:ext>
            </a:extLst>
          </p:cNvPr>
          <p:cNvSpPr/>
          <p:nvPr/>
        </p:nvSpPr>
        <p:spPr>
          <a:xfrm>
            <a:off x="3967600" y="5192228"/>
            <a:ext cx="138064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Pole Coefficients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8FE9A5-6C43-444D-8980-91A4741E7F7B}"/>
              </a:ext>
            </a:extLst>
          </p:cNvPr>
          <p:cNvSpPr/>
          <p:nvPr/>
        </p:nvSpPr>
        <p:spPr>
          <a:xfrm>
            <a:off x="6105505" y="4235231"/>
            <a:ext cx="97815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Impulse train</a:t>
            </a:r>
          </a:p>
        </p:txBody>
      </p:sp>
    </p:spTree>
    <p:extLst>
      <p:ext uri="{BB962C8B-B14F-4D97-AF65-F5344CB8AC3E}">
        <p14:creationId xmlns:p14="http://schemas.microsoft.com/office/powerpoint/2010/main" val="52737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FF04-790B-4E04-9A0C-CFF28677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4810-B65D-4991-A9C9-4D64E0DB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LPC-10 </a:t>
            </a:r>
          </a:p>
          <a:p>
            <a:pPr lvl="1"/>
            <a:r>
              <a:rPr lang="en-US" dirty="0"/>
              <a:t>Look at system holds up to different users and emotions</a:t>
            </a:r>
          </a:p>
          <a:p>
            <a:r>
              <a:rPr lang="en-US" dirty="0"/>
              <a:t>Attempted to Improve LPC-10</a:t>
            </a:r>
          </a:p>
          <a:p>
            <a:pPr lvl="1"/>
            <a:r>
              <a:rPr lang="en-US" dirty="0"/>
              <a:t>Voiced detection</a:t>
            </a:r>
          </a:p>
          <a:p>
            <a:pPr lvl="1"/>
            <a:r>
              <a:rPr lang="en-US" dirty="0"/>
              <a:t>All-Pole Filter</a:t>
            </a:r>
          </a:p>
          <a:p>
            <a:pPr lvl="1"/>
            <a:r>
              <a:rPr lang="en-US" dirty="0"/>
              <a:t>Pitch Interpolation</a:t>
            </a:r>
          </a:p>
          <a:p>
            <a:pPr lvl="1"/>
            <a:r>
              <a:rPr lang="en-US" dirty="0"/>
              <a:t>Gain Interpolation</a:t>
            </a:r>
          </a:p>
          <a:p>
            <a:r>
              <a:rPr lang="en-US" dirty="0"/>
              <a:t>Implemented LPC-10 in real-time using MATLAB </a:t>
            </a:r>
          </a:p>
        </p:txBody>
      </p:sp>
    </p:spTree>
    <p:extLst>
      <p:ext uri="{BB962C8B-B14F-4D97-AF65-F5344CB8AC3E}">
        <p14:creationId xmlns:p14="http://schemas.microsoft.com/office/powerpoint/2010/main" val="282213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30D9-3630-4E80-AF6D-D69C9607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</a:t>
            </a:r>
            <a:r>
              <a:rPr lang="en-US" dirty="0" err="1"/>
              <a:t>EmoV</a:t>
            </a:r>
            <a:r>
              <a:rPr lang="en-US" dirty="0"/>
              <a:t>-DB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5436-0BEB-4529-A461-7F717F32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Databased for characterizing how Emotionally Expressive a Voice Generation System is</a:t>
            </a:r>
          </a:p>
          <a:p>
            <a:r>
              <a:rPr lang="en-US" dirty="0"/>
              <a:t>4 Speakers</a:t>
            </a:r>
          </a:p>
          <a:p>
            <a:pPr lvl="1"/>
            <a:r>
              <a:rPr lang="en-US" dirty="0"/>
              <a:t>Bea &amp; </a:t>
            </a:r>
            <a:r>
              <a:rPr lang="en-US" dirty="0" err="1"/>
              <a:t>Jenie</a:t>
            </a:r>
            <a:r>
              <a:rPr lang="en-US" dirty="0"/>
              <a:t> (female)</a:t>
            </a:r>
          </a:p>
          <a:p>
            <a:pPr lvl="1"/>
            <a:r>
              <a:rPr lang="en-US" dirty="0"/>
              <a:t>Sam &amp; Josh (male)</a:t>
            </a:r>
          </a:p>
          <a:p>
            <a:pPr lvl="1"/>
            <a:r>
              <a:rPr lang="en-US" dirty="0"/>
              <a:t>All Bea data recorded at 44k, so it was excluded</a:t>
            </a:r>
          </a:p>
          <a:p>
            <a:r>
              <a:rPr lang="en-US" dirty="0"/>
              <a:t>5 emotions</a:t>
            </a:r>
          </a:p>
          <a:p>
            <a:pPr lvl="1"/>
            <a:r>
              <a:rPr lang="en-US" dirty="0"/>
              <a:t>Neutral, Sleepiness, Anger, Disgust, Amusement </a:t>
            </a:r>
          </a:p>
          <a:p>
            <a:pPr lvl="1"/>
            <a:r>
              <a:rPr lang="en-US" dirty="0"/>
              <a:t>We will look at Neutral, Anger, Sleepiness</a:t>
            </a:r>
          </a:p>
          <a:p>
            <a:r>
              <a:rPr lang="en-US" dirty="0"/>
              <a:t>Use to assess the quality of our LPC-10 Reconstruction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https://github.com/numediart/EmoV-DB</a:t>
            </a:r>
          </a:p>
        </p:txBody>
      </p:sp>
    </p:spTree>
    <p:extLst>
      <p:ext uri="{BB962C8B-B14F-4D97-AF65-F5344CB8AC3E}">
        <p14:creationId xmlns:p14="http://schemas.microsoft.com/office/powerpoint/2010/main" val="416929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2190-8C34-4024-9A47-A5DB3ECF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Emotions and Signal Periodicity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1A2B-91F7-4A59-B93F-5D9C4F1C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Emotions tied to periodicity of speech signal</a:t>
            </a:r>
          </a:p>
          <a:p>
            <a:r>
              <a:rPr lang="en-US" dirty="0"/>
              <a:t>Anger/Strong Emotions: Expect More Periodicity</a:t>
            </a:r>
          </a:p>
          <a:p>
            <a:pPr lvl="1"/>
            <a:r>
              <a:rPr lang="en-US" dirty="0" err="1"/>
              <a:t>Expection</a:t>
            </a:r>
            <a:r>
              <a:rPr lang="en-US" dirty="0"/>
              <a:t>: Ideal case for model</a:t>
            </a:r>
          </a:p>
          <a:p>
            <a:r>
              <a:rPr lang="en-US" dirty="0" err="1"/>
              <a:t>Fatique</a:t>
            </a:r>
            <a:r>
              <a:rPr lang="en-US" dirty="0"/>
              <a:t>/Weak Emotions: Speech becomes more Aperiodic</a:t>
            </a:r>
          </a:p>
          <a:p>
            <a:pPr lvl="1"/>
            <a:r>
              <a:rPr lang="en-US" dirty="0"/>
              <a:t>Expectation: Model will perform more poorly</a:t>
            </a:r>
          </a:p>
          <a:p>
            <a:r>
              <a:rPr lang="en-US" dirty="0"/>
              <a:t>LPC-10 relies on the assumption that speech is periodic at small time scales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r>
              <a:rPr lang="en-US" dirty="0"/>
              <a:t>Test the robustness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27152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229C570-E1A7-4151-AC36-0465548F7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767" y="2059857"/>
            <a:ext cx="3644528" cy="2738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Angry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04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Periodic Signal</a:t>
            </a:r>
          </a:p>
          <a:p>
            <a:r>
              <a:rPr lang="en-US" dirty="0"/>
              <a:t>Waveforms matched closely</a:t>
            </a:r>
          </a:p>
          <a:p>
            <a:endParaRPr lang="en-US" dirty="0"/>
          </a:p>
          <a:p>
            <a:r>
              <a:rPr lang="en-US" dirty="0"/>
              <a:t>Audio suffers from distortion, primarily when volume peaks</a:t>
            </a:r>
          </a:p>
          <a:p>
            <a:endParaRPr lang="en-US" dirty="0"/>
          </a:p>
          <a:p>
            <a:r>
              <a:rPr lang="en-US" dirty="0"/>
              <a:t>Sam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B9F665-D9F0-4400-B955-DDE59F9C0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054" y="2061003"/>
            <a:ext cx="3644528" cy="2766171"/>
          </a:xfrm>
          <a:prstGeom prst="rect">
            <a:avLst/>
          </a:prstGeom>
        </p:spPr>
      </p:pic>
      <p:pic>
        <p:nvPicPr>
          <p:cNvPr id="25" name="jenie_angry">
            <a:hlinkClick r:id="" action="ppaction://media"/>
            <a:extLst>
              <a:ext uri="{FF2B5EF4-FFF2-40B4-BE49-F238E27FC236}">
                <a16:creationId xmlns:a16="http://schemas.microsoft.com/office/drawing/2014/main" id="{781A6FA0-A900-4062-8315-981350123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767" y="2059857"/>
            <a:ext cx="609600" cy="609600"/>
          </a:xfrm>
          <a:prstGeom prst="rect">
            <a:avLst/>
          </a:prstGeom>
        </p:spPr>
      </p:pic>
      <p:pic>
        <p:nvPicPr>
          <p:cNvPr id="26" name="sam_angry">
            <a:hlinkClick r:id="" action="ppaction://media"/>
            <a:extLst>
              <a:ext uri="{FF2B5EF4-FFF2-40B4-BE49-F238E27FC236}">
                <a16:creationId xmlns:a16="http://schemas.microsoft.com/office/drawing/2014/main" id="{BCACCE15-903E-4735-9608-99873E2BBF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2054" y="20598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5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849</Words>
  <Application>Microsoft Office PowerPoint</Application>
  <PresentationFormat>Widescreen</PresentationFormat>
  <Paragraphs>189</Paragraphs>
  <Slides>23</Slides>
  <Notes>2</Notes>
  <HiddenSlides>0</HiddenSlides>
  <MMClips>28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LPC-10 Speech Encoder Implementation</vt:lpstr>
      <vt:lpstr>Motivation</vt:lpstr>
      <vt:lpstr>Physical Model of Speech and Synthesis</vt:lpstr>
      <vt:lpstr>Modeling Speech as a LTI system</vt:lpstr>
      <vt:lpstr>LPC-10 workflow</vt:lpstr>
      <vt:lpstr>What did I do?</vt:lpstr>
      <vt:lpstr>Data Set: EmoV-DB</vt:lpstr>
      <vt:lpstr>Emotions and Signal Periodicity</vt:lpstr>
      <vt:lpstr>Angry Audio – LPC10</vt:lpstr>
      <vt:lpstr>Neutral Audio – LPC10</vt:lpstr>
      <vt:lpstr>Sleepy Audio – LPC10</vt:lpstr>
      <vt:lpstr>Limitation of LPC?</vt:lpstr>
      <vt:lpstr>Voiced Detection – Energy vs Zero-Crossing</vt:lpstr>
      <vt:lpstr>Voiced Detection – Jenie-Sleepy</vt:lpstr>
      <vt:lpstr>Coefficient Estimation – Number Coefficients</vt:lpstr>
      <vt:lpstr>Coefficient Estimation – Number Coefficients</vt:lpstr>
      <vt:lpstr>Coefficient Estimation – Re-visit Sleepy Jenie</vt:lpstr>
      <vt:lpstr>Improvements to LPC-10: Interpolation</vt:lpstr>
      <vt:lpstr>Pitch linear interpolation</vt:lpstr>
      <vt:lpstr>Pitch linear interpolation - Results</vt:lpstr>
      <vt:lpstr>Gain Interpolation </vt:lpstr>
      <vt:lpstr>Real Time LPC demo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Karndeep Singh</dc:creator>
  <cp:lastModifiedBy>Karndeep Singh</cp:lastModifiedBy>
  <cp:revision>67</cp:revision>
  <dcterms:created xsi:type="dcterms:W3CDTF">2020-12-15T00:59:27Z</dcterms:created>
  <dcterms:modified xsi:type="dcterms:W3CDTF">2020-12-16T20:38:27Z</dcterms:modified>
</cp:coreProperties>
</file>